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</p:sldIdLst>
  <p:sldSz cy="5143500" cx="9144000"/>
  <p:notesSz cx="6858000" cy="9144000"/>
  <p:embeddedFontLst>
    <p:embeddedFont>
      <p:font typeface="Raleway"/>
      <p:regular r:id="rId29"/>
      <p:bold r:id="rId30"/>
      <p:italic r:id="rId31"/>
      <p:boldItalic r:id="rId32"/>
    </p:embeddedFont>
    <p:embeddedFont>
      <p:font typeface="Lato"/>
      <p:regular r:id="rId33"/>
      <p:bold r:id="rId34"/>
      <p:italic r:id="rId35"/>
      <p:boldItalic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aleway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aleway-italic.fntdata"/><Relationship Id="rId30" Type="http://schemas.openxmlformats.org/officeDocument/2006/relationships/font" Target="fonts/Raleway-bold.fntdata"/><Relationship Id="rId11" Type="http://schemas.openxmlformats.org/officeDocument/2006/relationships/slide" Target="slides/slide6.xml"/><Relationship Id="rId33" Type="http://schemas.openxmlformats.org/officeDocument/2006/relationships/font" Target="fonts/Lato-regular.fntdata"/><Relationship Id="rId10" Type="http://schemas.openxmlformats.org/officeDocument/2006/relationships/slide" Target="slides/slide5.xml"/><Relationship Id="rId32" Type="http://schemas.openxmlformats.org/officeDocument/2006/relationships/font" Target="fonts/Raleway-boldItalic.fntdata"/><Relationship Id="rId13" Type="http://schemas.openxmlformats.org/officeDocument/2006/relationships/slide" Target="slides/slide8.xml"/><Relationship Id="rId35" Type="http://schemas.openxmlformats.org/officeDocument/2006/relationships/font" Target="fonts/Lato-italic.fntdata"/><Relationship Id="rId12" Type="http://schemas.openxmlformats.org/officeDocument/2006/relationships/slide" Target="slides/slide7.xml"/><Relationship Id="rId34" Type="http://schemas.openxmlformats.org/officeDocument/2006/relationships/font" Target="fonts/Lato-bold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36" Type="http://schemas.openxmlformats.org/officeDocument/2006/relationships/font" Target="fonts/Lato-bold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저희 팀이 준비한 프로젝트 주제는 스마트 사육장입니다.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3fc9d49abf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3fc9d49abf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펫 산업이 엄청나게 성장 중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3fc9d49abf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13fc9d49abf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우리나라가 펫 산업의 가장 큰 시장이 아님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13fce9a2b21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13fce9a2b21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파충류가 전체 애완동물의 종류 중에서 1~2%정도 밖에 차지 하지 않더라도 국제 시장의 수요와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달팽이가 변온동물인 파충류로 요구하는 특별한 환경 조건들을 맞추어 주지 않으면 겨울 잠을 자거나 죽을 수 있다는 점 때문에 </a:t>
            </a:r>
            <a:r>
              <a:rPr lang="ko" sz="1000">
                <a:solidFill>
                  <a:schemeClr val="dk1"/>
                </a:solidFill>
              </a:rPr>
              <a:t>강아지나 고양이와 달리 반드시 1개 이상의 사육장은 필요하다는 점을 생각해 본다면 달팽이 스마트 사육장의 시장 영역을 더욱 넓게 볼 수 있을 것입니다.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3eee08be7c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13eee08be7c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여기에 더해 반려동물이 집에 혼자 있는 시간이 평균 6시간 정도 된다는 점을 보면 자동화된 사육장의 필요성을 느낄 수 있을 것입니다.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13fce9a2b21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13fce9a2b21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일반 사육통 - mini(4~5천원)에서 시작(자동 기능X)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자동온도조절기(3900원) - 사육자가 직접 배선 및 설치해야함.(어려움)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자동온도조절기능 사육장 - 59000원~ (고가)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아두이노 스마트 사육장 제작 방법 글 및 유투브 영상 (제품화X, 직접 만들어야 함)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3fce9a2b21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13fce9a2b21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사육장과 데이터가 연동된 어플이나 사이트는 없었으며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애완동물의 먹이, 몸무게, 메이팅, 청소, 온용 등에 대한 일지를 기록할 수 있는 렙 다이어리라는 어플이 존재하는 것을 확인하였고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이런 양식을 참고하여 스마트 사육장의 데이터를 연동할 웹사이트를 만들면 좋겠다는 생각을 하였습니다.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1f88252dc4_0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1f88252dc4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12700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파충류는 포유류나 조류와는 다르게 사육된 종이라고 할지라도 여전히 야행동물이고 종마다 요구하는 특별한 환경 조건들이 있기 때문에 </a:t>
            </a:r>
            <a:endParaRPr sz="1000">
              <a:solidFill>
                <a:schemeClr val="dk1"/>
              </a:solidFill>
            </a:endParaRPr>
          </a:p>
          <a:p>
            <a:pPr indent="12700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파충류를 위한 스마트 사육장을 만들기 위해 가장 먼저 해결해야할 문제는 파충류의 서식 환경에 맞게 자동 온,습도 조절이 되어야합니다.</a:t>
            </a:r>
            <a:endParaRPr sz="1000">
              <a:solidFill>
                <a:schemeClr val="dk1"/>
              </a:solidFill>
            </a:endParaRPr>
          </a:p>
          <a:p>
            <a:pPr indent="12700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물론 달팽이의 경우 비교적 사육환경을 조성하기 쉬운 편이지만 아직 연약한 새끼의 경우, 적당한 사육환경을 잘 맞춰 주어야 달팽이의 생존률을 높일 수 있으며 성채의 경우에도 적절한 온,습도를 맞추어 주어야 합니다.</a:t>
            </a:r>
            <a:endParaRPr sz="1000">
              <a:solidFill>
                <a:schemeClr val="dk1"/>
              </a:solidFill>
            </a:endParaRPr>
          </a:p>
          <a:p>
            <a:pPr indent="12700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여유가 된다면, 자동 급여 및 자동 환기 등의 자동 제어 시스템을 추가적으로 구상해 볼 수 있을 것 같습니다.</a:t>
            </a:r>
            <a:endParaRPr sz="1000">
              <a:solidFill>
                <a:schemeClr val="dk1"/>
              </a:solidFill>
            </a:endParaRPr>
          </a:p>
          <a:p>
            <a:pPr indent="12700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판매 중인 데이터 수집이 가능한 사육장 없음</a:t>
            </a:r>
            <a:endParaRPr sz="1000">
              <a:solidFill>
                <a:schemeClr val="dk1"/>
              </a:solidFill>
            </a:endParaRPr>
          </a:p>
          <a:p>
            <a:pPr indent="12700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먹이 반응, 활동량, 사육장 오염도 등의 데이터를 수집하여 애완동물의 성장 속도 파악 및 사육장 관리 상태를 파악할 수 있을 것입니다.</a:t>
            </a:r>
            <a:endParaRPr sz="1000">
              <a:solidFill>
                <a:schemeClr val="dk1"/>
              </a:solidFill>
            </a:endParaRPr>
          </a:p>
          <a:p>
            <a:pPr indent="12700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저렴한 순수 케이지의 경우 5천원 대부터 시작하지만 자동 온도 조절 기능만 있는 케이지의 경우, 3만원 정도부터 시작하는데 저렴한 아두이노 키트를 이용하여 저렴하면서도 스마트한 사육장을 만들고자 합니다.</a:t>
            </a:r>
            <a:endParaRPr sz="1000">
              <a:solidFill>
                <a:schemeClr val="dk1"/>
              </a:solidFill>
            </a:endParaRPr>
          </a:p>
          <a:p>
            <a:pPr indent="12700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직관적이고 간단한 디자인으로 전연령대의 기계에 서툰 사람도 걱정 없이 사용할 수 있는 사육장을 만들고자 합니다.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1f88252dc4_0_1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1f88252dc4_0_1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-"/>
            </a:pPr>
            <a:r>
              <a:rPr lang="ko" sz="1000">
                <a:solidFill>
                  <a:schemeClr val="dk1"/>
                </a:solidFill>
              </a:rPr>
              <a:t>먼저 자동 온, 습도 조절이 가능한 케이지 완성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아두이노 나노 호환보드, 릴레이모듈, 펌프, 온습도 센서, 온열 패드 등으로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약 1만6천원~ 2만원 정도에 자동 온, 습도 조절이 가능한 스마트 사육장 제작 가능할 것으로 생각 됨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케이블 60원*6 &gt;&gt; 400원</a:t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온습도 조절 센서 1000원</a:t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아두이노 미니 4000원/ 아두이노 나노 7000원~만원</a:t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릴레이 모듈 600원</a:t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펌프 700원</a:t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배터리 홀더 3000원</a:t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고무 관 500원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필름 히터 1500원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3fce9a2b21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13fce9a2b21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-"/>
            </a:pPr>
            <a:r>
              <a:rPr lang="ko" sz="1000">
                <a:solidFill>
                  <a:schemeClr val="dk1"/>
                </a:solidFill>
              </a:rPr>
              <a:t>데이터 수집 및 전송 시스템 구축(웹사이트) : Flask , javascript, jquery</a:t>
            </a:r>
            <a:endParaRPr sz="1000">
              <a:solidFill>
                <a:schemeClr val="dk1"/>
              </a:solidFill>
            </a:endParaRPr>
          </a:p>
          <a:p>
            <a:pPr indent="-2921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-"/>
            </a:pPr>
            <a:r>
              <a:rPr lang="ko" sz="1000">
                <a:solidFill>
                  <a:schemeClr val="dk1"/>
                </a:solidFill>
              </a:rPr>
              <a:t>사육장 기능 업그레이드 : </a:t>
            </a:r>
            <a:r>
              <a:rPr lang="ko" sz="1000">
                <a:solidFill>
                  <a:schemeClr val="dk1"/>
                </a:solidFill>
              </a:rPr>
              <a:t>사육장 내 환경, 애완동물 성장 속도, 활동량, 먹이반응, 사육장 오염도, 실시간영상 등 </a:t>
            </a:r>
            <a:endParaRPr sz="1000">
              <a:solidFill>
                <a:schemeClr val="dk1"/>
              </a:solidFill>
            </a:endParaRPr>
          </a:p>
          <a:p>
            <a:pPr indent="-2921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-"/>
            </a:pPr>
            <a:r>
              <a:rPr lang="ko" sz="1000">
                <a:solidFill>
                  <a:schemeClr val="dk1"/>
                </a:solidFill>
              </a:rPr>
              <a:t>웹사이트 구성 업그레이드 : 커뮤니티 형성(정보 공유)</a:t>
            </a:r>
            <a:endParaRPr sz="10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f88252dc4_0_1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f88252dc4_0_1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스마트 사육장이 완성된다면 어떻게 사용할 수 있을까 한번 생각해 보았습니다.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이후 기능이 추가 된다면, 애완동물 성장 데이터도 시각화 해서 볼 수 있게 만들 수 있을 것이라 생각합니다.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1f88252dc4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1f88252dc4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발표에 앞서 간단히 발표 내용의 순서를 안내 드리면, 개요, 프로젝트 목표,...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순으로 발표를 하도록 하겠습니다.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1f88252dc4_0_12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1f88252dc4_0_1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1f88252dc4_0_10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1f88252dc4_0_10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13fce9a2b21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13fce9a2b21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13fc9d49abf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13fc9d49abf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f88252dc4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1f88252dc4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저희가 기획한 스마트 사육장은 자동 환경 제어, 데이터 수집이 가능하면서도 저렴한 가격대에 구매 가능한 상품을 만들어 보고자 하였습니다.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f88252dc4_0_2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1f88252dc4_0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이 프로젝트는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첫번째, 초보 달팽이 집사도 건강하게 달팽이를 기를 수 있고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새끼 달팽이도 안정적으로 유지되는 사육환경에서 건강히 기를 수 있는 사육장을 만드는 것을 목표로 하였습니다.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두번째, 달팽이 사육환경 데이터를 수집하여 달팽이의 사육환경을 최적화할 수 있도록 제어하는 것을 목표로 하였습니다.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세번째, 아두이노 키트를 이용한 저렴한 가격의 보급형 스마트 사육장을 만들고자 하셨습니다.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네번째, 사용자가 기능을 직관적으로 인식하고 사용하기 편한 디자인을 목표로 하였습니다.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1f88252dc4_0_2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1f88252dc4_0_2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이 스마트 사육장을 판매할 수 있는 시장을 파악하기 위해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13fc9d49abf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13fc9d49abf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먼저, 반려 동물을 키우는 가구의 비율을 알아보았습니다.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312만 9천가구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3fc9d49abf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13fc9d49abf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반려 동물 사육 가구 인구 밀도와 유사한 것으로 전국에 고르게 분포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3eee08be7c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13eee08be7c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대략 전체 가구의 1~2%가 파충류를 사육하고 있을 것이다.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소형 포유류 및 파충류도 테두리 안이라 생각할 수 있다.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3fce9a2b2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13fce9a2b2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달팽이의 경우 식비 및 배드 외 관리비 지출 거의 없음.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저희가 준비한 사육장의 경우에는 첫 입양 혹은 개체수가 급증하는 산란 시기가 구매 시점으로 추측되며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달팽이의 경우, 부화 후, 4~9개월의 성장 기간 후, 이른 봄과 초여름, 늦여름 그리고 늦가을에 번식하므로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전문 사육자가 아닌 일반 사육자라면 보통 1회에서 1년에 1번정도 재구매 여부 결정 시기가 올 것이라 예측됩니다.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이렇게 보면 상당히 구매 수요가 적은 듯 보이지만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(1번 교미로 10번까지 산란 가능(강아지 처럼 짖지 않고 사육장 안에서만 기를 수 있다는 장점이 있어 많이 기름)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크레스티드 개코 혼자 있기를 좋아하고 8~9개월에 한번 브리딩 시즌이 옴)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jpg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Relationship Id="rId6" Type="http://schemas.openxmlformats.org/officeDocument/2006/relationships/slide" Target="/ppt/slides/slide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2.png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Relationship Id="rId6" Type="http://schemas.openxmlformats.org/officeDocument/2006/relationships/slide" Target="/ppt/slides/slide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429987889_edited.jpg" id="10" name="Google Shape;10;p2"/>
          <p:cNvPicPr preferRelativeResize="0"/>
          <p:nvPr/>
        </p:nvPicPr>
        <p:blipFill rotWithShape="1">
          <a:blip r:embed="rId2">
            <a:alphaModFix/>
          </a:blip>
          <a:srcRect b="23591" l="0" r="0" t="21799"/>
          <a:stretch/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3" name="Google Shape;13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" name="Google Shape;15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6" name="Google Shape;16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7" name="Google Shape;17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18" name="Google Shape;18;p2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latin typeface="Raleway"/>
                <a:ea typeface="Raleway"/>
                <a:cs typeface="Raleway"/>
                <a:sym typeface="Raleway"/>
              </a:rPr>
              <a:t>기밀</a:t>
            </a:r>
            <a:endParaRPr b="1" sz="6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" name="Google Shape;19;p2"/>
          <p:cNvSpPr txBox="1"/>
          <p:nvPr/>
        </p:nvSpPr>
        <p:spPr>
          <a:xfrm>
            <a:off x="1296767" y="785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600">
                <a:latin typeface="Raleway"/>
                <a:ea typeface="Raleway"/>
                <a:cs typeface="Raleway"/>
                <a:sym typeface="Raleway"/>
              </a:rPr>
              <a:t>회사 이름</a:t>
            </a:r>
            <a:r>
              <a:rPr lang="ko" sz="600">
                <a:latin typeface="Raleway"/>
                <a:ea typeface="Raleway"/>
                <a:cs typeface="Raleway"/>
                <a:sym typeface="Raleway"/>
              </a:rPr>
              <a:t>용으로 맞춤설정됨</a:t>
            </a:r>
            <a:endParaRPr sz="6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0" name="Google Shape;20;p2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latin typeface="Raleway"/>
                <a:ea typeface="Raleway"/>
                <a:cs typeface="Raleway"/>
                <a:sym typeface="Raleway"/>
              </a:rPr>
              <a:t>버전 1.0</a:t>
            </a:r>
            <a:endParaRPr b="1" sz="6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Google Shape;110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11" name="Google Shape;111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3" name="Google Shape;113;p11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115" name="Google Shape;115;p11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6" name="Google Shape;116;p11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7" name="Google Shape;117;p11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8" name="Google Shape;118;p11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2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1" name="Google Shape;121;p1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2" name="Google Shape;122;p1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4" name="Google Shape;124;p12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5" name="Google Shape;125;p12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26" name="Google Shape;126;p12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128" name="Google Shape;128;p12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9" name="Google Shape;129;p12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0" name="Google Shape;130;p12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1" name="Google Shape;131;p12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3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34" name="Google Shape;134;p1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135" name="Google Shape;135;p13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6" name="Google Shape;136;p13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7" name="Google Shape;137;p13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8" name="Google Shape;138;p13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" name="Google Shape;140;p14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41" name="Google Shape;141;p1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3" name="Google Shape;143;p14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4" name="Google Shape;144;p14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5" name="Google Shape;145;p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146" name="Google Shape;146;p14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7" name="Google Shape;147;p14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8" name="Google Shape;148;p14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9" name="Google Shape;149;p14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152" name="Google Shape;152;p15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3" name="Google Shape;153;p15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4" name="Google Shape;154;p15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5" name="Google Shape;155;p15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bg>
      <p:bgPr>
        <a:solidFill>
          <a:schemeClr val="dk1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6"/>
          <p:cNvSpPr txBox="1"/>
          <p:nvPr>
            <p:ph type="title"/>
          </p:nvPr>
        </p:nvSpPr>
        <p:spPr>
          <a:xfrm>
            <a:off x="1308150" y="1318650"/>
            <a:ext cx="71100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58" name="Google Shape;158;p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159" name="Google Shape;159;p16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기밀</a:t>
            </a:r>
            <a:endParaRPr b="1"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0" name="Google Shape;160;p16"/>
          <p:cNvSpPr txBox="1"/>
          <p:nvPr/>
        </p:nvSpPr>
        <p:spPr>
          <a:xfrm>
            <a:off x="1296767" y="785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회사 이름</a:t>
            </a:r>
            <a:r>
              <a:rPr lang="ko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용으로 맞춤설정됨</a:t>
            </a:r>
            <a:endParaRPr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1" name="Google Shape;161;p16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버전 1.0</a:t>
            </a:r>
            <a:endParaRPr b="1"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_alt1">
  <p:cSld name="SECTION_HEADER_2">
    <p:bg>
      <p:bgPr>
        <a:solidFill>
          <a:srgbClr val="434343"/>
        </a:solid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" name="Google Shape;163;p1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64" name="Google Shape;164;p1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1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6" name="Google Shape;166;p17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7" name="Google Shape;167;p1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168" name="Google Shape;168;p17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9" name="Google Shape;169;p17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0" name="Google Shape;170;p17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1" name="Google Shape;171;p17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_alt1">
  <p:cSld name="TITLE_1">
    <p:bg>
      <p:bgPr>
        <a:solidFill>
          <a:schemeClr val="lt2"/>
        </a:solid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429987889_edited.jpg" id="22" name="Google Shape;22;p3"/>
          <p:cNvPicPr preferRelativeResize="0"/>
          <p:nvPr/>
        </p:nvPicPr>
        <p:blipFill rotWithShape="1">
          <a:blip r:embed="rId2">
            <a:alphaModFix/>
          </a:blip>
          <a:srcRect b="23591" l="0" r="0" t="21799"/>
          <a:stretch/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3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" name="Google Shape;24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5" name="Google Shape;25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" name="Google Shape;27;p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" name="Google Shape;28;p3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9" name="Google Shape;29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30" name="Google Shape;30;p3">
            <a:hlinkClick action="ppaction://hlinksldjump" r:id="rId3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" name="Google Shape;31;p3">
            <a:hlinkClick action="ppaction://hlinksldjump" r:id="rId4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" name="Google Shape;32;p3">
            <a:hlinkClick action="ppaction://hlinksldjump" r:id="rId5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" name="Google Shape;33;p3">
            <a:hlinkClick action="ppaction://hlinksldjump" r:id="rId6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oogle Shape;3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6" name="Google Shape;3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" name="Google Shape;38;p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40" name="Google Shape;40;p4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4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" name="Google Shape;42;p4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" name="Google Shape;43;p4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6" name="Google Shape;46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7" name="Google Shape;47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" name="Google Shape;49;p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0" name="Google Shape;50;p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1" name="Google Shape;51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52" name="Google Shape;52;p5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3" name="Google Shape;53;p5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" name="Google Shape;54;p5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" name="Google Shape;55;p5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only">
  <p:cSld name="TITLE_AND_BODY_1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59" name="Google Shape;59;p6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0" name="Google Shape;60;p6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" name="Google Shape;61;p6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" name="Google Shape;62;p6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" name="Google Shape;63;p6"/>
          <p:cNvSpPr txBox="1"/>
          <p:nvPr>
            <p:ph idx="1" type="body"/>
          </p:nvPr>
        </p:nvSpPr>
        <p:spPr>
          <a:xfrm>
            <a:off x="729450" y="1068650"/>
            <a:ext cx="76887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_alt2">
  <p:cSld name="TITLE_AND_BODY_1_1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31891705.jpg" id="65" name="Google Shape;65;p7"/>
          <p:cNvPicPr preferRelativeResize="0"/>
          <p:nvPr/>
        </p:nvPicPr>
        <p:blipFill rotWithShape="1">
          <a:blip r:embed="rId2">
            <a:alphaModFix/>
          </a:blip>
          <a:srcRect b="11971" l="0" r="0" t="11971"/>
          <a:stretch/>
        </p:blipFill>
        <p:spPr>
          <a:xfrm>
            <a:off x="0" y="487825"/>
            <a:ext cx="9143999" cy="4655673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68" name="Google Shape;68;p7">
            <a:hlinkClick action="ppaction://hlinksldjump" r:id="rId3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9" name="Google Shape;69;p7">
            <a:hlinkClick action="ppaction://hlinksldjump" r:id="rId4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0" name="Google Shape;70;p7">
            <a:hlinkClick action="ppaction://hlinksldjump" r:id="rId5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1" name="Google Shape;71;p7">
            <a:hlinkClick action="ppaction://hlinksldjump" r:id="rId6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" name="Google Shape;72;p7"/>
          <p:cNvSpPr txBox="1"/>
          <p:nvPr>
            <p:ph type="title"/>
          </p:nvPr>
        </p:nvSpPr>
        <p:spPr>
          <a:xfrm>
            <a:off x="729450" y="2056375"/>
            <a:ext cx="58875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5" name="Google Shape;75;p8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6" name="Google Shape;76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8" name="Google Shape;78;p8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9" name="Google Shape;79;p8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0" name="Google Shape;80;p8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1" name="Google Shape;81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82" name="Google Shape;82;p8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3" name="Google Shape;83;p8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4" name="Google Shape;84;p8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5" name="Google Shape;85;p8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8" name="Google Shape;88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89" name="Google Shape;89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1" name="Google Shape;91;p9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2" name="Google Shape;92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93" name="Google Shape;93;p9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4" name="Google Shape;94;p9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5" name="Google Shape;95;p9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6" name="Google Shape;96;p9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0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9" name="Google Shape;99;p10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00" name="Google Shape;100;p1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1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2" name="Google Shape;102;p10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105" name="Google Shape;105;p10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6" name="Google Shape;106;p10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7" name="Google Shape;107;p10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8" name="Google Shape;108;p10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1" Type="http://schemas.openxmlformats.org/officeDocument/2006/relationships/image" Target="../media/image6.png"/><Relationship Id="rId10" Type="http://schemas.openxmlformats.org/officeDocument/2006/relationships/image" Target="../media/image8.png"/><Relationship Id="rId1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3.png"/><Relationship Id="rId4" Type="http://schemas.openxmlformats.org/officeDocument/2006/relationships/image" Target="../media/image9.png"/><Relationship Id="rId9" Type="http://schemas.openxmlformats.org/officeDocument/2006/relationships/image" Target="../media/image11.png"/><Relationship Id="rId5" Type="http://schemas.openxmlformats.org/officeDocument/2006/relationships/image" Target="../media/image5.png"/><Relationship Id="rId6" Type="http://schemas.openxmlformats.org/officeDocument/2006/relationships/image" Target="../media/image2.png"/><Relationship Id="rId7" Type="http://schemas.openxmlformats.org/officeDocument/2006/relationships/image" Target="../media/image12.png"/><Relationship Id="rId8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Relationship Id="rId4" Type="http://schemas.openxmlformats.org/officeDocument/2006/relationships/image" Target="../media/image2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png"/><Relationship Id="rId4" Type="http://schemas.openxmlformats.org/officeDocument/2006/relationships/image" Target="../media/image2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0.png"/><Relationship Id="rId4" Type="http://schemas.openxmlformats.org/officeDocument/2006/relationships/image" Target="../media/image25.png"/><Relationship Id="rId5" Type="http://schemas.openxmlformats.org/officeDocument/2006/relationships/image" Target="../media/image17.png"/><Relationship Id="rId6" Type="http://schemas.openxmlformats.org/officeDocument/2006/relationships/image" Target="../media/image2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2.png"/><Relationship Id="rId4" Type="http://schemas.openxmlformats.org/officeDocument/2006/relationships/image" Target="../media/image26.png"/><Relationship Id="rId5" Type="http://schemas.openxmlformats.org/officeDocument/2006/relationships/image" Target="../media/image28.png"/><Relationship Id="rId6" Type="http://schemas.openxmlformats.org/officeDocument/2006/relationships/image" Target="../media/image2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1.png"/><Relationship Id="rId4" Type="http://schemas.openxmlformats.org/officeDocument/2006/relationships/image" Target="../media/image3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6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.xml"/><Relationship Id="rId3" Type="http://schemas.openxmlformats.org/officeDocument/2006/relationships/slide" Target="/ppt/slides/slide3.xml"/><Relationship Id="rId4" Type="http://schemas.openxmlformats.org/officeDocument/2006/relationships/slide" Target="/ppt/slides/slide4.xml"/><Relationship Id="rId5" Type="http://schemas.openxmlformats.org/officeDocument/2006/relationships/slide" Target="/ppt/slides/slide17.xml"/><Relationship Id="rId6" Type="http://schemas.openxmlformats.org/officeDocument/2006/relationships/slide" Target="/ppt/slides/slide20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9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7.png"/><Relationship Id="rId4" Type="http://schemas.openxmlformats.org/officeDocument/2006/relationships/image" Target="../media/image8.png"/><Relationship Id="rId5" Type="http://schemas.openxmlformats.org/officeDocument/2006/relationships/image" Target="../media/image4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1" Type="http://schemas.openxmlformats.org/officeDocument/2006/relationships/image" Target="../media/image6.png"/><Relationship Id="rId10" Type="http://schemas.openxmlformats.org/officeDocument/2006/relationships/image" Target="../media/image8.png"/><Relationship Id="rId1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3.png"/><Relationship Id="rId4" Type="http://schemas.openxmlformats.org/officeDocument/2006/relationships/image" Target="../media/image9.png"/><Relationship Id="rId9" Type="http://schemas.openxmlformats.org/officeDocument/2006/relationships/image" Target="../media/image11.png"/><Relationship Id="rId5" Type="http://schemas.openxmlformats.org/officeDocument/2006/relationships/image" Target="../media/image5.png"/><Relationship Id="rId6" Type="http://schemas.openxmlformats.org/officeDocument/2006/relationships/image" Target="../media/image2.png"/><Relationship Id="rId7" Type="http://schemas.openxmlformats.org/officeDocument/2006/relationships/image" Target="../media/image12.png"/><Relationship Id="rId8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9.jpg"/><Relationship Id="rId4" Type="http://schemas.openxmlformats.org/officeDocument/2006/relationships/image" Target="../media/image1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1675" y="3253300"/>
            <a:ext cx="2532573" cy="189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1834699" cy="205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18"/>
          <p:cNvPicPr preferRelativeResize="0"/>
          <p:nvPr/>
        </p:nvPicPr>
        <p:blipFill rotWithShape="1">
          <a:blip r:embed="rId5">
            <a:alphaModFix/>
          </a:blip>
          <a:srcRect b="27340" l="38479" r="-785" t="21716"/>
          <a:stretch/>
        </p:blipFill>
        <p:spPr>
          <a:xfrm>
            <a:off x="5775" y="1903425"/>
            <a:ext cx="1834700" cy="1500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3403450"/>
            <a:ext cx="1721675" cy="258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913599" y="995550"/>
            <a:ext cx="2322659" cy="2607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1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897352" y="0"/>
            <a:ext cx="4246645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1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636274" y="0"/>
            <a:ext cx="2261075" cy="169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1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469425" y="-69775"/>
            <a:ext cx="1600900" cy="106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18"/>
          <p:cNvPicPr preferRelativeResize="0"/>
          <p:nvPr/>
        </p:nvPicPr>
        <p:blipFill rotWithShape="1">
          <a:blip r:embed="rId11">
            <a:alphaModFix/>
          </a:blip>
          <a:srcRect b="0" l="0" r="0" t="6620"/>
          <a:stretch/>
        </p:blipFill>
        <p:spPr>
          <a:xfrm>
            <a:off x="1348650" y="900699"/>
            <a:ext cx="1721676" cy="2702226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18"/>
          <p:cNvSpPr txBox="1"/>
          <p:nvPr/>
        </p:nvSpPr>
        <p:spPr>
          <a:xfrm>
            <a:off x="729563" y="2263594"/>
            <a:ext cx="4890900" cy="5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lt1"/>
                </a:solidFill>
                <a:highlight>
                  <a:srgbClr val="008FFF"/>
                </a:highlight>
                <a:latin typeface="Lato"/>
                <a:ea typeface="Lato"/>
                <a:cs typeface="Lato"/>
                <a:sym typeface="Lato"/>
              </a:rPr>
              <a:t>자동 환경 제어 및 데이터 수집 기능을 갖춘 달팽이 사육장</a:t>
            </a:r>
            <a:endParaRPr b="1">
              <a:solidFill>
                <a:schemeClr val="lt1"/>
              </a:solidFill>
              <a:highlight>
                <a:srgbClr val="008FFF"/>
              </a:highlight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6" name="Google Shape;186;p18"/>
          <p:cNvSpPr txBox="1"/>
          <p:nvPr>
            <p:ph type="ctrTitle"/>
          </p:nvPr>
        </p:nvSpPr>
        <p:spPr>
          <a:xfrm>
            <a:off x="729575" y="1226425"/>
            <a:ext cx="6951000" cy="92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4800">
                <a:solidFill>
                  <a:schemeClr val="lt1"/>
                </a:solidFill>
                <a:highlight>
                  <a:srgbClr val="008FFF"/>
                </a:highlight>
              </a:rPr>
              <a:t>스마트 사육장</a:t>
            </a:r>
            <a:endParaRPr>
              <a:solidFill>
                <a:schemeClr val="lt1"/>
              </a:solidFill>
              <a:highlight>
                <a:srgbClr val="008FFF"/>
              </a:highlight>
            </a:endParaRPr>
          </a:p>
        </p:txBody>
      </p:sp>
      <p:pic>
        <p:nvPicPr>
          <p:cNvPr id="187" name="Google Shape;187;p18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835525" y="3602927"/>
            <a:ext cx="1372350" cy="154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7"/>
          <p:cNvSpPr txBox="1"/>
          <p:nvPr/>
        </p:nvSpPr>
        <p:spPr>
          <a:xfrm>
            <a:off x="1386900" y="1090400"/>
            <a:ext cx="5509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3" name="Google Shape;243;p27"/>
          <p:cNvSpPr txBox="1"/>
          <p:nvPr/>
        </p:nvSpPr>
        <p:spPr>
          <a:xfrm>
            <a:off x="2879025" y="3204225"/>
            <a:ext cx="5509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44" name="Google Shape;244;p27"/>
          <p:cNvPicPr preferRelativeResize="0"/>
          <p:nvPr/>
        </p:nvPicPr>
        <p:blipFill rotWithShape="1">
          <a:blip r:embed="rId3">
            <a:alphaModFix/>
          </a:blip>
          <a:srcRect b="0" l="0" r="50937" t="0"/>
          <a:stretch/>
        </p:blipFill>
        <p:spPr>
          <a:xfrm>
            <a:off x="128475" y="1348650"/>
            <a:ext cx="3786649" cy="30007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15130" y="0"/>
            <a:ext cx="522887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Google Shape;25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18975" y="487175"/>
            <a:ext cx="3506077" cy="4656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6350" y="2698725"/>
            <a:ext cx="3056274" cy="2242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65271" y="2960400"/>
            <a:ext cx="4114800" cy="1981200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2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필요성</a:t>
            </a:r>
            <a:endParaRPr/>
          </a:p>
        </p:txBody>
      </p:sp>
      <p:sp>
        <p:nvSpPr>
          <p:cNvPr id="258" name="Google Shape;258;p29"/>
          <p:cNvSpPr txBox="1"/>
          <p:nvPr>
            <p:ph idx="1" type="body"/>
          </p:nvPr>
        </p:nvSpPr>
        <p:spPr>
          <a:xfrm>
            <a:off x="1295325" y="2078875"/>
            <a:ext cx="7122900" cy="132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1" marL="9144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-"/>
            </a:pPr>
            <a:r>
              <a:rPr lang="ko" sz="1400">
                <a:latin typeface="Arial"/>
                <a:ea typeface="Arial"/>
                <a:cs typeface="Arial"/>
                <a:sym typeface="Arial"/>
              </a:rPr>
              <a:t>온도: 20도~30도  /  습도: 70%~80%​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61050"/>
            <a:ext cx="9143999" cy="35699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07052" y="3011225"/>
            <a:ext cx="3457473" cy="21322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28127" y="1460113"/>
            <a:ext cx="2147125" cy="2070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06975" y="3346776"/>
            <a:ext cx="1721150" cy="1796725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1"/>
          <p:cNvSpPr txBox="1"/>
          <p:nvPr>
            <p:ph idx="1" type="body"/>
          </p:nvPr>
        </p:nvSpPr>
        <p:spPr>
          <a:xfrm>
            <a:off x="330475" y="1357575"/>
            <a:ext cx="7122900" cy="29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ko" sz="1400"/>
              <a:t>기존 서비스 및 유사 제품 분석 비교</a:t>
            </a:r>
            <a:endParaRPr sz="1100"/>
          </a:p>
        </p:txBody>
      </p:sp>
      <p:pic>
        <p:nvPicPr>
          <p:cNvPr id="272" name="Google Shape;272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2925" y="2046575"/>
            <a:ext cx="1917300" cy="159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2"/>
          <p:cNvSpPr txBox="1"/>
          <p:nvPr>
            <p:ph type="title"/>
          </p:nvPr>
        </p:nvSpPr>
        <p:spPr>
          <a:xfrm>
            <a:off x="730725" y="1318650"/>
            <a:ext cx="38934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시장 동향</a:t>
            </a:r>
            <a:endParaRPr b="0"/>
          </a:p>
        </p:txBody>
      </p:sp>
      <p:sp>
        <p:nvSpPr>
          <p:cNvPr id="278" name="Google Shape;278;p32"/>
          <p:cNvSpPr txBox="1"/>
          <p:nvPr>
            <p:ph idx="1" type="body"/>
          </p:nvPr>
        </p:nvSpPr>
        <p:spPr>
          <a:xfrm>
            <a:off x="305625" y="1817275"/>
            <a:ext cx="7122900" cy="29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ko" sz="1400"/>
              <a:t>기존 서비스 및 유사 제품 분석 비교</a:t>
            </a:r>
            <a:endParaRPr sz="1100"/>
          </a:p>
        </p:txBody>
      </p:sp>
      <p:pic>
        <p:nvPicPr>
          <p:cNvPr id="279" name="Google Shape;27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862" y="0"/>
            <a:ext cx="2769577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96277" y="0"/>
            <a:ext cx="2503747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70847" y="0"/>
            <a:ext cx="2794306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14188" y="250625"/>
            <a:ext cx="1067925" cy="98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해결할 문제</a:t>
            </a:r>
            <a:endParaRPr/>
          </a:p>
        </p:txBody>
      </p:sp>
      <p:sp>
        <p:nvSpPr>
          <p:cNvPr id="288" name="Google Shape;288;p33"/>
          <p:cNvSpPr/>
          <p:nvPr/>
        </p:nvSpPr>
        <p:spPr>
          <a:xfrm>
            <a:off x="1400790" y="2181675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FFFFFF"/>
                </a:solidFill>
              </a:rPr>
              <a:t>1</a:t>
            </a:r>
            <a:endParaRPr b="1" sz="800">
              <a:solidFill>
                <a:srgbClr val="FFFFFF"/>
              </a:solidFill>
            </a:endParaRPr>
          </a:p>
        </p:txBody>
      </p:sp>
      <p:sp>
        <p:nvSpPr>
          <p:cNvPr id="289" name="Google Shape;289;p33"/>
          <p:cNvSpPr txBox="1"/>
          <p:nvPr>
            <p:ph idx="1" type="body"/>
          </p:nvPr>
        </p:nvSpPr>
        <p:spPr>
          <a:xfrm>
            <a:off x="1847691" y="2073775"/>
            <a:ext cx="2832900" cy="10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ko" sz="1700"/>
              <a:t>자동 환경 제어</a:t>
            </a:r>
            <a:endParaRPr sz="1700"/>
          </a:p>
        </p:txBody>
      </p:sp>
      <p:sp>
        <p:nvSpPr>
          <p:cNvPr id="290" name="Google Shape;290;p33"/>
          <p:cNvSpPr/>
          <p:nvPr/>
        </p:nvSpPr>
        <p:spPr>
          <a:xfrm>
            <a:off x="1400790" y="3404075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FFFFFF"/>
                </a:solidFill>
              </a:rPr>
              <a:t>2</a:t>
            </a:r>
            <a:endParaRPr b="1" sz="800">
              <a:solidFill>
                <a:srgbClr val="FFFFFF"/>
              </a:solidFill>
            </a:endParaRPr>
          </a:p>
        </p:txBody>
      </p:sp>
      <p:sp>
        <p:nvSpPr>
          <p:cNvPr id="291" name="Google Shape;291;p33"/>
          <p:cNvSpPr txBox="1"/>
          <p:nvPr>
            <p:ph idx="1" type="body"/>
          </p:nvPr>
        </p:nvSpPr>
        <p:spPr>
          <a:xfrm>
            <a:off x="1847691" y="3307900"/>
            <a:ext cx="2832900" cy="10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/>
              <a:t>애완동물 데이터 수집</a:t>
            </a:r>
            <a:endParaRPr sz="17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292" name="Google Shape;292;p33"/>
          <p:cNvSpPr/>
          <p:nvPr/>
        </p:nvSpPr>
        <p:spPr>
          <a:xfrm>
            <a:off x="5090809" y="2181675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FFFFFF"/>
                </a:solidFill>
              </a:rPr>
              <a:t>3</a:t>
            </a:r>
            <a:endParaRPr b="1" sz="800">
              <a:solidFill>
                <a:srgbClr val="FFFFFF"/>
              </a:solidFill>
            </a:endParaRPr>
          </a:p>
        </p:txBody>
      </p:sp>
      <p:sp>
        <p:nvSpPr>
          <p:cNvPr id="293" name="Google Shape;293;p33"/>
          <p:cNvSpPr txBox="1"/>
          <p:nvPr>
            <p:ph idx="1" type="body"/>
          </p:nvPr>
        </p:nvSpPr>
        <p:spPr>
          <a:xfrm>
            <a:off x="5536112" y="2073775"/>
            <a:ext cx="2832900" cy="10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/>
              <a:t>가격</a:t>
            </a:r>
            <a:endParaRPr sz="11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294" name="Google Shape;294;p33"/>
          <p:cNvSpPr/>
          <p:nvPr/>
        </p:nvSpPr>
        <p:spPr>
          <a:xfrm>
            <a:off x="5090809" y="3404075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FFFFFF"/>
                </a:solidFill>
              </a:rPr>
              <a:t>4</a:t>
            </a:r>
            <a:endParaRPr b="1" sz="800">
              <a:solidFill>
                <a:srgbClr val="FFFFFF"/>
              </a:solidFill>
            </a:endParaRPr>
          </a:p>
        </p:txBody>
      </p:sp>
      <p:sp>
        <p:nvSpPr>
          <p:cNvPr id="295" name="Google Shape;295;p33"/>
          <p:cNvSpPr txBox="1"/>
          <p:nvPr>
            <p:ph idx="1" type="body"/>
          </p:nvPr>
        </p:nvSpPr>
        <p:spPr>
          <a:xfrm>
            <a:off x="5536112" y="3307900"/>
            <a:ext cx="2832900" cy="10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ko" sz="1700"/>
              <a:t>간단한 디자인</a:t>
            </a:r>
            <a:endParaRPr sz="11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34343"/>
        </a:solidFill>
      </p:bgPr>
    </p:bg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4"/>
          <p:cNvSpPr txBox="1"/>
          <p:nvPr>
            <p:ph type="title"/>
          </p:nvPr>
        </p:nvSpPr>
        <p:spPr>
          <a:xfrm>
            <a:off x="729450" y="1322450"/>
            <a:ext cx="7010100" cy="35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제안된 솔루션</a:t>
            </a:r>
            <a:endParaRPr sz="1200"/>
          </a:p>
        </p:txBody>
      </p:sp>
      <p:pic>
        <p:nvPicPr>
          <p:cNvPr id="301" name="Google Shape;30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5250" y="161913"/>
            <a:ext cx="5238750" cy="498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34"/>
          <p:cNvPicPr preferRelativeResize="0"/>
          <p:nvPr/>
        </p:nvPicPr>
        <p:blipFill rotWithShape="1">
          <a:blip r:embed="rId4">
            <a:alphaModFix/>
          </a:blip>
          <a:srcRect b="0" l="0" r="25350" t="0"/>
          <a:stretch/>
        </p:blipFill>
        <p:spPr>
          <a:xfrm>
            <a:off x="-163250" y="2000250"/>
            <a:ext cx="4735250" cy="3143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34343"/>
        </a:solidFill>
      </p:bgPr>
    </p:bg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5"/>
          <p:cNvSpPr txBox="1"/>
          <p:nvPr>
            <p:ph type="title"/>
          </p:nvPr>
        </p:nvSpPr>
        <p:spPr>
          <a:xfrm>
            <a:off x="729450" y="1322450"/>
            <a:ext cx="7010100" cy="35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제안된 솔루션</a:t>
            </a:r>
            <a:endParaRPr sz="1200"/>
          </a:p>
        </p:txBody>
      </p:sp>
      <p:pic>
        <p:nvPicPr>
          <p:cNvPr id="308" name="Google Shape;30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4150" y="1788275"/>
            <a:ext cx="4778190" cy="3165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" name="Google Shape;31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6077" y="2082849"/>
            <a:ext cx="2501200" cy="1623014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36"/>
          <p:cNvSpPr txBox="1"/>
          <p:nvPr>
            <p:ph type="title"/>
          </p:nvPr>
        </p:nvSpPr>
        <p:spPr>
          <a:xfrm>
            <a:off x="729450" y="1367864"/>
            <a:ext cx="7688400" cy="53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사용 방법</a:t>
            </a:r>
            <a:endParaRPr sz="1000"/>
          </a:p>
        </p:txBody>
      </p:sp>
      <p:grpSp>
        <p:nvGrpSpPr>
          <p:cNvPr id="315" name="Google Shape;315;p36"/>
          <p:cNvGrpSpPr/>
          <p:nvPr/>
        </p:nvGrpSpPr>
        <p:grpSpPr>
          <a:xfrm>
            <a:off x="830400" y="3274596"/>
            <a:ext cx="2501700" cy="1353953"/>
            <a:chOff x="830400" y="3274596"/>
            <a:chExt cx="2501700" cy="1353953"/>
          </a:xfrm>
        </p:grpSpPr>
        <p:sp>
          <p:nvSpPr>
            <p:cNvPr id="316" name="Google Shape;316;p36"/>
            <p:cNvSpPr/>
            <p:nvPr/>
          </p:nvSpPr>
          <p:spPr>
            <a:xfrm>
              <a:off x="830400" y="3360750"/>
              <a:ext cx="2501700" cy="1267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36"/>
            <p:cNvSpPr/>
            <p:nvPr/>
          </p:nvSpPr>
          <p:spPr>
            <a:xfrm>
              <a:off x="1059092" y="3274596"/>
              <a:ext cx="219600" cy="93600"/>
            </a:xfrm>
            <a:prstGeom prst="triangl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18" name="Google Shape;318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21099" y="3209374"/>
            <a:ext cx="2524599" cy="1419175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36"/>
          <p:cNvSpPr txBox="1"/>
          <p:nvPr>
            <p:ph type="title"/>
          </p:nvPr>
        </p:nvSpPr>
        <p:spPr>
          <a:xfrm>
            <a:off x="967528" y="3455478"/>
            <a:ext cx="2238300" cy="43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사육장 기본 setting</a:t>
            </a:r>
            <a:endParaRPr sz="1000"/>
          </a:p>
        </p:txBody>
      </p:sp>
      <p:sp>
        <p:nvSpPr>
          <p:cNvPr id="320" name="Google Shape;320;p36"/>
          <p:cNvSpPr txBox="1"/>
          <p:nvPr>
            <p:ph idx="4294967295" type="body"/>
          </p:nvPr>
        </p:nvSpPr>
        <p:spPr>
          <a:xfrm>
            <a:off x="967528" y="3885655"/>
            <a:ext cx="2238300" cy="64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애완동물의 종류에 맞춘 온, 습도 설정</a:t>
            </a:r>
            <a:endParaRPr sz="8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800"/>
          </a:p>
        </p:txBody>
      </p:sp>
      <p:grpSp>
        <p:nvGrpSpPr>
          <p:cNvPr id="321" name="Google Shape;321;p36"/>
          <p:cNvGrpSpPr/>
          <p:nvPr/>
        </p:nvGrpSpPr>
        <p:grpSpPr>
          <a:xfrm flipH="1" rot="10800000">
            <a:off x="3332867" y="2091171"/>
            <a:ext cx="2501700" cy="1353953"/>
            <a:chOff x="830400" y="3274596"/>
            <a:chExt cx="2501700" cy="1353953"/>
          </a:xfrm>
        </p:grpSpPr>
        <p:sp>
          <p:nvSpPr>
            <p:cNvPr id="322" name="Google Shape;322;p36"/>
            <p:cNvSpPr/>
            <p:nvPr/>
          </p:nvSpPr>
          <p:spPr>
            <a:xfrm>
              <a:off x="830400" y="3360750"/>
              <a:ext cx="2501700" cy="1267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36"/>
            <p:cNvSpPr/>
            <p:nvPr/>
          </p:nvSpPr>
          <p:spPr>
            <a:xfrm>
              <a:off x="1059092" y="3274596"/>
              <a:ext cx="219600" cy="93600"/>
            </a:xfrm>
            <a:prstGeom prst="triangl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24" name="Google Shape;324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29625" y="2072416"/>
            <a:ext cx="2501200" cy="1810284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36"/>
          <p:cNvSpPr txBox="1"/>
          <p:nvPr>
            <p:ph type="title"/>
          </p:nvPr>
        </p:nvSpPr>
        <p:spPr>
          <a:xfrm>
            <a:off x="3464303" y="2176242"/>
            <a:ext cx="2238300" cy="43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사육장 자동 환경 제어 </a:t>
            </a:r>
            <a:endParaRPr sz="10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및 데이터 수집</a:t>
            </a:r>
            <a:endParaRPr sz="1000"/>
          </a:p>
        </p:txBody>
      </p:sp>
      <p:sp>
        <p:nvSpPr>
          <p:cNvPr id="326" name="Google Shape;326;p36"/>
          <p:cNvSpPr txBox="1"/>
          <p:nvPr>
            <p:ph idx="4294967295" type="body"/>
          </p:nvPr>
        </p:nvSpPr>
        <p:spPr>
          <a:xfrm>
            <a:off x="3464303" y="2606419"/>
            <a:ext cx="2238300" cy="64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외출 시에도 걱정 없이 외출</a:t>
            </a:r>
            <a:endParaRPr sz="8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ko" sz="800"/>
              <a:t>원격으로 사육장의 상황 확인 가능</a:t>
            </a:r>
            <a:endParaRPr sz="8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800"/>
          </a:p>
        </p:txBody>
      </p:sp>
      <p:grpSp>
        <p:nvGrpSpPr>
          <p:cNvPr id="327" name="Google Shape;327;p36"/>
          <p:cNvGrpSpPr/>
          <p:nvPr/>
        </p:nvGrpSpPr>
        <p:grpSpPr>
          <a:xfrm>
            <a:off x="5832591" y="3274596"/>
            <a:ext cx="2501700" cy="1353953"/>
            <a:chOff x="830400" y="3274596"/>
            <a:chExt cx="2501700" cy="1353953"/>
          </a:xfrm>
        </p:grpSpPr>
        <p:sp>
          <p:nvSpPr>
            <p:cNvPr id="328" name="Google Shape;328;p36"/>
            <p:cNvSpPr/>
            <p:nvPr/>
          </p:nvSpPr>
          <p:spPr>
            <a:xfrm>
              <a:off x="830400" y="3360750"/>
              <a:ext cx="2501700" cy="1267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36"/>
            <p:cNvSpPr/>
            <p:nvPr/>
          </p:nvSpPr>
          <p:spPr>
            <a:xfrm>
              <a:off x="1059092" y="3274596"/>
              <a:ext cx="219600" cy="93600"/>
            </a:xfrm>
            <a:prstGeom prst="triangl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0" name="Google Shape;330;p36"/>
          <p:cNvSpPr txBox="1"/>
          <p:nvPr>
            <p:ph type="title"/>
          </p:nvPr>
        </p:nvSpPr>
        <p:spPr>
          <a:xfrm>
            <a:off x="5960978" y="3455478"/>
            <a:ext cx="2238300" cy="43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애완동물 성장 데이터 축적</a:t>
            </a:r>
            <a:endParaRPr sz="1000"/>
          </a:p>
        </p:txBody>
      </p:sp>
      <p:sp>
        <p:nvSpPr>
          <p:cNvPr id="331" name="Google Shape;331;p36"/>
          <p:cNvSpPr txBox="1"/>
          <p:nvPr>
            <p:ph idx="4294967295" type="body"/>
          </p:nvPr>
        </p:nvSpPr>
        <p:spPr>
          <a:xfrm>
            <a:off x="5960978" y="3885655"/>
            <a:ext cx="2238300" cy="64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초보 집사도 OK!</a:t>
            </a:r>
            <a:endParaRPr sz="8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800"/>
          </a:p>
        </p:txBody>
      </p:sp>
      <p:sp>
        <p:nvSpPr>
          <p:cNvPr id="332" name="Google Shape;332;p36"/>
          <p:cNvSpPr txBox="1"/>
          <p:nvPr/>
        </p:nvSpPr>
        <p:spPr>
          <a:xfrm>
            <a:off x="861299" y="2591808"/>
            <a:ext cx="586500" cy="94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ko"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1 </a:t>
            </a:r>
            <a:endParaRPr b="1" sz="30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33" name="Google Shape;333;p36"/>
          <p:cNvSpPr txBox="1"/>
          <p:nvPr/>
        </p:nvSpPr>
        <p:spPr>
          <a:xfrm>
            <a:off x="5856690" y="2591808"/>
            <a:ext cx="586500" cy="94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ko" sz="3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3</a:t>
            </a:r>
            <a:endParaRPr b="1" sz="30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34" name="Google Shape;334;p36"/>
          <p:cNvSpPr txBox="1"/>
          <p:nvPr/>
        </p:nvSpPr>
        <p:spPr>
          <a:xfrm>
            <a:off x="3400338" y="3334477"/>
            <a:ext cx="586500" cy="94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ko"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2 </a:t>
            </a:r>
            <a:endParaRPr b="1" sz="30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9"/>
          <p:cNvSpPr txBox="1"/>
          <p:nvPr/>
        </p:nvSpPr>
        <p:spPr>
          <a:xfrm>
            <a:off x="1293850" y="2274391"/>
            <a:ext cx="1607700" cy="20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rgbClr val="FFFFFF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action="ppaction://hlinksldjump"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개요</a:t>
            </a:r>
            <a:endParaRPr sz="13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300">
                <a:solidFill>
                  <a:srgbClr val="FFFFFF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action="ppaction://hlinksldjump"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프로젝트 목표</a:t>
            </a:r>
            <a:endParaRPr sz="13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3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시장 파악</a:t>
            </a:r>
            <a:endParaRPr sz="13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필요성</a:t>
            </a:r>
            <a:endParaRPr sz="13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3" name="Google Shape;193;p19"/>
          <p:cNvSpPr txBox="1"/>
          <p:nvPr/>
        </p:nvSpPr>
        <p:spPr>
          <a:xfrm>
            <a:off x="3448617" y="2274391"/>
            <a:ext cx="1607700" cy="20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해결할 문제</a:t>
            </a:r>
            <a:endParaRPr sz="13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lt1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action="ppaction://hlinksldjump"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제안된 솔루션</a:t>
            </a:r>
            <a:endParaRPr sz="13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3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사용 방법</a:t>
            </a:r>
            <a:endParaRPr sz="13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3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개발 단계</a:t>
            </a:r>
            <a:endParaRPr sz="13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4" name="Google Shape;194;p19"/>
          <p:cNvSpPr txBox="1"/>
          <p:nvPr/>
        </p:nvSpPr>
        <p:spPr>
          <a:xfrm>
            <a:off x="5610439" y="2274391"/>
            <a:ext cx="1607700" cy="20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대상 잠재 고</a:t>
            </a:r>
            <a:r>
              <a:rPr lang="ko" sz="13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객</a:t>
            </a:r>
            <a:endParaRPr sz="13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ko" sz="1300">
                <a:solidFill>
                  <a:srgbClr val="FFFFFF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action="ppaction://hlinksldjump"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비전</a:t>
            </a:r>
            <a:endParaRPr sz="13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5" name="Google Shape;195;p19"/>
          <p:cNvSpPr txBox="1"/>
          <p:nvPr>
            <p:ph type="title"/>
          </p:nvPr>
        </p:nvSpPr>
        <p:spPr>
          <a:xfrm>
            <a:off x="1308150" y="1318650"/>
            <a:ext cx="71100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목차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7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000000"/>
                </a:solidFill>
              </a:rPr>
              <a:t>개발 단계</a:t>
            </a:r>
            <a:endParaRPr sz="800"/>
          </a:p>
        </p:txBody>
      </p:sp>
      <p:sp>
        <p:nvSpPr>
          <p:cNvPr id="340" name="Google Shape;340;p37"/>
          <p:cNvSpPr txBox="1"/>
          <p:nvPr/>
        </p:nvSpPr>
        <p:spPr>
          <a:xfrm>
            <a:off x="97083" y="3462425"/>
            <a:ext cx="15894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ko">
                <a:latin typeface="Lato"/>
                <a:ea typeface="Lato"/>
                <a:cs typeface="Lato"/>
                <a:sym typeface="Lato"/>
              </a:rPr>
              <a:t>1차 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41" name="Google Shape;341;p37"/>
          <p:cNvSpPr txBox="1"/>
          <p:nvPr>
            <p:ph type="title"/>
          </p:nvPr>
        </p:nvSpPr>
        <p:spPr>
          <a:xfrm>
            <a:off x="356262" y="2730225"/>
            <a:ext cx="2214900" cy="23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ko" sz="800">
                <a:solidFill>
                  <a:srgbClr val="000000"/>
                </a:solidFill>
              </a:rPr>
              <a:t>보급형 자동 온습도 조절, 데이터 수집 사육장 (웹사이트로 확인 가능)</a:t>
            </a:r>
            <a:endParaRPr sz="800">
              <a:solidFill>
                <a:srgbClr val="000000"/>
              </a:solidFill>
            </a:endParaRPr>
          </a:p>
        </p:txBody>
      </p:sp>
      <p:sp>
        <p:nvSpPr>
          <p:cNvPr id="342" name="Google Shape;342;p37"/>
          <p:cNvSpPr txBox="1"/>
          <p:nvPr/>
        </p:nvSpPr>
        <p:spPr>
          <a:xfrm>
            <a:off x="1916933" y="2957350"/>
            <a:ext cx="8712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ko">
                <a:latin typeface="Lato"/>
                <a:ea typeface="Lato"/>
                <a:cs typeface="Lato"/>
                <a:sym typeface="Lato"/>
              </a:rPr>
              <a:t>2차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43" name="Google Shape;343;p37"/>
          <p:cNvSpPr txBox="1"/>
          <p:nvPr>
            <p:ph type="title"/>
          </p:nvPr>
        </p:nvSpPr>
        <p:spPr>
          <a:xfrm>
            <a:off x="2230906" y="3837600"/>
            <a:ext cx="2214900" cy="23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ko" sz="800">
                <a:solidFill>
                  <a:srgbClr val="000000"/>
                </a:solidFill>
              </a:rPr>
              <a:t>인터넷 커뮤니티 형성</a:t>
            </a:r>
            <a:endParaRPr sz="800">
              <a:solidFill>
                <a:srgbClr val="000000"/>
              </a:solidFill>
            </a:endParaRPr>
          </a:p>
        </p:txBody>
      </p:sp>
      <p:sp>
        <p:nvSpPr>
          <p:cNvPr id="344" name="Google Shape;344;p37"/>
          <p:cNvSpPr txBox="1"/>
          <p:nvPr>
            <p:ph idx="4294967295" type="body"/>
          </p:nvPr>
        </p:nvSpPr>
        <p:spPr>
          <a:xfrm>
            <a:off x="2230906" y="4068525"/>
            <a:ext cx="2214900" cy="55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/>
              <a:t>동종 애완동물 사육자간 정보 공유(나눔)</a:t>
            </a:r>
            <a:endParaRPr sz="7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ko" sz="700"/>
              <a:t>관심이 있는 사람들도 정보를 얻을 수 있음</a:t>
            </a:r>
            <a:endParaRPr sz="7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700"/>
          </a:p>
        </p:txBody>
      </p:sp>
      <p:sp>
        <p:nvSpPr>
          <p:cNvPr id="345" name="Google Shape;345;p37"/>
          <p:cNvSpPr txBox="1"/>
          <p:nvPr/>
        </p:nvSpPr>
        <p:spPr>
          <a:xfrm>
            <a:off x="3298019" y="3462425"/>
            <a:ext cx="10278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ko">
                <a:latin typeface="Lato"/>
                <a:ea typeface="Lato"/>
                <a:cs typeface="Lato"/>
                <a:sym typeface="Lato"/>
              </a:rPr>
              <a:t>3차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46" name="Google Shape;346;p37"/>
          <p:cNvSpPr txBox="1"/>
          <p:nvPr>
            <p:ph type="title"/>
          </p:nvPr>
        </p:nvSpPr>
        <p:spPr>
          <a:xfrm>
            <a:off x="3681909" y="2278750"/>
            <a:ext cx="2214900" cy="23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ko" sz="800">
                <a:solidFill>
                  <a:srgbClr val="000000"/>
                </a:solidFill>
              </a:rPr>
              <a:t>자동 급여</a:t>
            </a:r>
            <a:endParaRPr sz="800">
              <a:solidFill>
                <a:srgbClr val="000000"/>
              </a:solidFill>
            </a:endParaRPr>
          </a:p>
        </p:txBody>
      </p:sp>
      <p:sp>
        <p:nvSpPr>
          <p:cNvPr id="347" name="Google Shape;347;p37"/>
          <p:cNvSpPr txBox="1"/>
          <p:nvPr>
            <p:ph idx="4294967295" type="body"/>
          </p:nvPr>
        </p:nvSpPr>
        <p:spPr>
          <a:xfrm>
            <a:off x="3681909" y="2509675"/>
            <a:ext cx="2214900" cy="55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/>
              <a:t>설정한 양의 사료 자동 급여</a:t>
            </a:r>
            <a:endParaRPr sz="7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700"/>
          </a:p>
        </p:txBody>
      </p:sp>
      <p:sp>
        <p:nvSpPr>
          <p:cNvPr id="348" name="Google Shape;348;p37"/>
          <p:cNvSpPr txBox="1"/>
          <p:nvPr/>
        </p:nvSpPr>
        <p:spPr>
          <a:xfrm>
            <a:off x="4736925" y="2957350"/>
            <a:ext cx="10146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ko">
                <a:latin typeface="Lato"/>
                <a:ea typeface="Lato"/>
                <a:cs typeface="Lato"/>
                <a:sym typeface="Lato"/>
              </a:rPr>
              <a:t>4차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49" name="Google Shape;349;p37"/>
          <p:cNvSpPr txBox="1"/>
          <p:nvPr>
            <p:ph type="title"/>
          </p:nvPr>
        </p:nvSpPr>
        <p:spPr>
          <a:xfrm>
            <a:off x="5136128" y="3837600"/>
            <a:ext cx="2214900" cy="23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ko" sz="800">
                <a:solidFill>
                  <a:srgbClr val="000000"/>
                </a:solidFill>
              </a:rPr>
              <a:t>개체 활동량 데이터 수집</a:t>
            </a:r>
            <a:endParaRPr sz="800">
              <a:solidFill>
                <a:srgbClr val="000000"/>
              </a:solidFill>
            </a:endParaRPr>
          </a:p>
        </p:txBody>
      </p:sp>
      <p:sp>
        <p:nvSpPr>
          <p:cNvPr id="350" name="Google Shape;350;p37"/>
          <p:cNvSpPr txBox="1"/>
          <p:nvPr>
            <p:ph idx="4294967295" type="body"/>
          </p:nvPr>
        </p:nvSpPr>
        <p:spPr>
          <a:xfrm>
            <a:off x="5136128" y="4068525"/>
            <a:ext cx="2214900" cy="55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/>
              <a:t>활동량에 따른 사료 급여 양 조절</a:t>
            </a:r>
            <a:endParaRPr sz="7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700"/>
          </a:p>
        </p:txBody>
      </p:sp>
      <p:sp>
        <p:nvSpPr>
          <p:cNvPr id="351" name="Google Shape;351;p37"/>
          <p:cNvSpPr txBox="1"/>
          <p:nvPr/>
        </p:nvSpPr>
        <p:spPr>
          <a:xfrm>
            <a:off x="6230700" y="3462425"/>
            <a:ext cx="9348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ko">
                <a:latin typeface="Lato"/>
                <a:ea typeface="Lato"/>
                <a:cs typeface="Lato"/>
                <a:sym typeface="Lato"/>
              </a:rPr>
              <a:t>5차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52" name="Google Shape;352;p37"/>
          <p:cNvSpPr txBox="1"/>
          <p:nvPr>
            <p:ph type="title"/>
          </p:nvPr>
        </p:nvSpPr>
        <p:spPr>
          <a:xfrm>
            <a:off x="6535899" y="2542638"/>
            <a:ext cx="2214900" cy="23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ko" sz="800">
                <a:solidFill>
                  <a:srgbClr val="000000"/>
                </a:solidFill>
              </a:rPr>
              <a:t>사육장 오염도 체크</a:t>
            </a:r>
            <a:endParaRPr sz="800">
              <a:solidFill>
                <a:srgbClr val="000000"/>
              </a:solidFill>
            </a:endParaRPr>
          </a:p>
        </p:txBody>
      </p:sp>
      <p:pic>
        <p:nvPicPr>
          <p:cNvPr descr="shutterstock_429987889_edited.jpg" id="353" name="Google Shape;353;p37"/>
          <p:cNvPicPr preferRelativeResize="0"/>
          <p:nvPr/>
        </p:nvPicPr>
        <p:blipFill rotWithShape="1">
          <a:blip r:embed="rId3">
            <a:alphaModFix/>
          </a:blip>
          <a:srcRect b="6621" l="0" r="0" t="91660"/>
          <a:stretch/>
        </p:blipFill>
        <p:spPr>
          <a:xfrm>
            <a:off x="885125" y="3339575"/>
            <a:ext cx="8265375" cy="13243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4" name="Google Shape;354;p37"/>
          <p:cNvGrpSpPr/>
          <p:nvPr/>
        </p:nvGrpSpPr>
        <p:grpSpPr>
          <a:xfrm>
            <a:off x="845575" y="3060165"/>
            <a:ext cx="92400" cy="411825"/>
            <a:chOff x="845575" y="2563700"/>
            <a:chExt cx="92400" cy="411825"/>
          </a:xfrm>
        </p:grpSpPr>
        <p:cxnSp>
          <p:nvCxnSpPr>
            <p:cNvPr id="355" name="Google Shape;355;p37"/>
            <p:cNvCxnSpPr/>
            <p:nvPr/>
          </p:nvCxnSpPr>
          <p:spPr>
            <a:xfrm>
              <a:off x="891775" y="2616125"/>
              <a:ext cx="0" cy="3594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56" name="Google Shape;356;p37"/>
            <p:cNvSpPr/>
            <p:nvPr/>
          </p:nvSpPr>
          <p:spPr>
            <a:xfrm>
              <a:off x="845575" y="2563700"/>
              <a:ext cx="92400" cy="924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7" name="Google Shape;357;p37"/>
          <p:cNvGrpSpPr/>
          <p:nvPr/>
        </p:nvGrpSpPr>
        <p:grpSpPr>
          <a:xfrm rot="10800000">
            <a:off x="2296375" y="3339567"/>
            <a:ext cx="92400" cy="411825"/>
            <a:chOff x="2070100" y="2563700"/>
            <a:chExt cx="92400" cy="411825"/>
          </a:xfrm>
        </p:grpSpPr>
        <p:cxnSp>
          <p:nvCxnSpPr>
            <p:cNvPr id="358" name="Google Shape;358;p37"/>
            <p:cNvCxnSpPr/>
            <p:nvPr/>
          </p:nvCxnSpPr>
          <p:spPr>
            <a:xfrm>
              <a:off x="2116300" y="2616125"/>
              <a:ext cx="0" cy="3594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59" name="Google Shape;359;p37"/>
            <p:cNvSpPr/>
            <p:nvPr/>
          </p:nvSpPr>
          <p:spPr>
            <a:xfrm>
              <a:off x="2070100" y="2563700"/>
              <a:ext cx="92400" cy="924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0" name="Google Shape;360;p37"/>
          <p:cNvGrpSpPr/>
          <p:nvPr/>
        </p:nvGrpSpPr>
        <p:grpSpPr>
          <a:xfrm>
            <a:off x="3747175" y="3060165"/>
            <a:ext cx="92400" cy="411825"/>
            <a:chOff x="845575" y="2563700"/>
            <a:chExt cx="92400" cy="411825"/>
          </a:xfrm>
        </p:grpSpPr>
        <p:cxnSp>
          <p:nvCxnSpPr>
            <p:cNvPr id="361" name="Google Shape;361;p37"/>
            <p:cNvCxnSpPr/>
            <p:nvPr/>
          </p:nvCxnSpPr>
          <p:spPr>
            <a:xfrm>
              <a:off x="891775" y="2616125"/>
              <a:ext cx="0" cy="3594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62" name="Google Shape;362;p37"/>
            <p:cNvSpPr/>
            <p:nvPr/>
          </p:nvSpPr>
          <p:spPr>
            <a:xfrm>
              <a:off x="845575" y="2563700"/>
              <a:ext cx="92400" cy="924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3" name="Google Shape;363;p37"/>
          <p:cNvGrpSpPr/>
          <p:nvPr/>
        </p:nvGrpSpPr>
        <p:grpSpPr>
          <a:xfrm rot="10800000">
            <a:off x="5197975" y="3339567"/>
            <a:ext cx="92400" cy="411825"/>
            <a:chOff x="2070100" y="2563700"/>
            <a:chExt cx="92400" cy="411825"/>
          </a:xfrm>
        </p:grpSpPr>
        <p:cxnSp>
          <p:nvCxnSpPr>
            <p:cNvPr id="364" name="Google Shape;364;p37"/>
            <p:cNvCxnSpPr/>
            <p:nvPr/>
          </p:nvCxnSpPr>
          <p:spPr>
            <a:xfrm>
              <a:off x="2116300" y="2616125"/>
              <a:ext cx="0" cy="3594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65" name="Google Shape;365;p37"/>
            <p:cNvSpPr/>
            <p:nvPr/>
          </p:nvSpPr>
          <p:spPr>
            <a:xfrm>
              <a:off x="2070100" y="2563700"/>
              <a:ext cx="92400" cy="924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6" name="Google Shape;366;p37"/>
          <p:cNvGrpSpPr/>
          <p:nvPr/>
        </p:nvGrpSpPr>
        <p:grpSpPr>
          <a:xfrm>
            <a:off x="6648775" y="3060165"/>
            <a:ext cx="92400" cy="411825"/>
            <a:chOff x="845575" y="2563700"/>
            <a:chExt cx="92400" cy="411825"/>
          </a:xfrm>
        </p:grpSpPr>
        <p:cxnSp>
          <p:nvCxnSpPr>
            <p:cNvPr id="367" name="Google Shape;367;p37"/>
            <p:cNvCxnSpPr/>
            <p:nvPr/>
          </p:nvCxnSpPr>
          <p:spPr>
            <a:xfrm>
              <a:off x="891775" y="2616125"/>
              <a:ext cx="0" cy="3594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68" name="Google Shape;368;p37"/>
            <p:cNvSpPr/>
            <p:nvPr/>
          </p:nvSpPr>
          <p:spPr>
            <a:xfrm>
              <a:off x="845575" y="2563700"/>
              <a:ext cx="92400" cy="924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9" name="Google Shape;369;p37"/>
          <p:cNvSpPr txBox="1"/>
          <p:nvPr>
            <p:ph idx="4294967295" type="body"/>
          </p:nvPr>
        </p:nvSpPr>
        <p:spPr>
          <a:xfrm>
            <a:off x="3619650" y="838875"/>
            <a:ext cx="4798200" cy="139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12700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Arial"/>
                <a:ea typeface="Arial"/>
                <a:cs typeface="Arial"/>
                <a:sym typeface="Arial"/>
              </a:rPr>
              <a:t>바쁜 일정 중에도 애완동물의 사육장 상태를  안정적으로 유지할 수 있고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12700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Arial"/>
                <a:ea typeface="Arial"/>
                <a:cs typeface="Arial"/>
                <a:sym typeface="Arial"/>
              </a:rPr>
              <a:t>원격으로 사육장 상태를 확인할 수 있는 스마트 사육장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12700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Arial"/>
                <a:ea typeface="Arial"/>
                <a:cs typeface="Arial"/>
                <a:sym typeface="Arial"/>
              </a:rPr>
              <a:t>단계별(가격대별) 기능 추가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-"/>
            </a:pPr>
            <a:r>
              <a:rPr lang="ko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자동 환경 제어</a:t>
            </a:r>
            <a:endParaRPr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-"/>
            </a:pPr>
            <a:r>
              <a:rPr lang="ko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애완동물 데이터 수집</a:t>
            </a:r>
            <a:endParaRPr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-"/>
            </a:pPr>
            <a:r>
              <a:rPr lang="ko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정보 공유 네트워크 구축</a:t>
            </a:r>
            <a:endParaRPr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사육장에 간편하게 설치할 수 있는 완성형 자동 환경 제어기</a:t>
            </a:r>
            <a:endParaRPr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8"/>
          <p:cNvSpPr txBox="1"/>
          <p:nvPr>
            <p:ph type="title"/>
          </p:nvPr>
        </p:nvSpPr>
        <p:spPr>
          <a:xfrm>
            <a:off x="730000" y="1318650"/>
            <a:ext cx="3636600" cy="57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대상 잠재고객</a:t>
            </a:r>
            <a:endParaRPr/>
          </a:p>
        </p:txBody>
      </p:sp>
      <p:sp>
        <p:nvSpPr>
          <p:cNvPr id="375" name="Google Shape;375;p38"/>
          <p:cNvSpPr txBox="1"/>
          <p:nvPr>
            <p:ph idx="1" type="body"/>
          </p:nvPr>
        </p:nvSpPr>
        <p:spPr>
          <a:xfrm>
            <a:off x="721225" y="1965150"/>
            <a:ext cx="3636600" cy="85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ko" sz="1100"/>
              <a:t>애완동물로서의 달팽이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ko" sz="1100"/>
              <a:t>사업 아이템으로서의 달팽이</a:t>
            </a:r>
            <a:endParaRPr sz="1100"/>
          </a:p>
        </p:txBody>
      </p:sp>
      <p:sp>
        <p:nvSpPr>
          <p:cNvPr id="376" name="Google Shape;376;p38"/>
          <p:cNvSpPr txBox="1"/>
          <p:nvPr/>
        </p:nvSpPr>
        <p:spPr>
          <a:xfrm>
            <a:off x="734530" y="3083160"/>
            <a:ext cx="3636600" cy="2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ko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1    | </a:t>
            </a:r>
            <a:r>
              <a:rPr lang="ko" sz="1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  </a:t>
            </a:r>
            <a:r>
              <a:rPr lang="ko" sz="1000">
                <a:latin typeface="Lato"/>
                <a:ea typeface="Lato"/>
                <a:cs typeface="Lato"/>
                <a:sym typeface="Lato"/>
              </a:rPr>
              <a:t>파충류 사육자</a:t>
            </a:r>
            <a:endParaRPr/>
          </a:p>
        </p:txBody>
      </p:sp>
      <p:sp>
        <p:nvSpPr>
          <p:cNvPr id="377" name="Google Shape;377;p38"/>
          <p:cNvSpPr txBox="1"/>
          <p:nvPr/>
        </p:nvSpPr>
        <p:spPr>
          <a:xfrm>
            <a:off x="734530" y="3344460"/>
            <a:ext cx="3636600" cy="2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ko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2    |</a:t>
            </a:r>
            <a:r>
              <a:rPr b="1" lang="ko" sz="1000">
                <a:solidFill>
                  <a:srgbClr val="CCCCCC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ko" sz="1000">
                <a:solidFill>
                  <a:srgbClr val="53C6A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ko" sz="1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 </a:t>
            </a:r>
            <a:r>
              <a:rPr lang="ko" sz="1000">
                <a:latin typeface="Lato"/>
                <a:ea typeface="Lato"/>
                <a:cs typeface="Lato"/>
                <a:sym typeface="Lato"/>
              </a:rPr>
              <a:t>소형 포유류 사육자 </a:t>
            </a:r>
            <a:endParaRPr/>
          </a:p>
        </p:txBody>
      </p:sp>
      <p:sp>
        <p:nvSpPr>
          <p:cNvPr id="378" name="Google Shape;378;p38"/>
          <p:cNvSpPr txBox="1"/>
          <p:nvPr/>
        </p:nvSpPr>
        <p:spPr>
          <a:xfrm>
            <a:off x="734530" y="3605760"/>
            <a:ext cx="3636600" cy="2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ko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3    |</a:t>
            </a:r>
            <a:r>
              <a:rPr b="1" lang="ko" sz="1000">
                <a:solidFill>
                  <a:srgbClr val="CCCCCC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ko" sz="1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  </a:t>
            </a:r>
            <a:r>
              <a:rPr lang="ko" sz="1000">
                <a:latin typeface="Lato"/>
                <a:ea typeface="Lato"/>
                <a:cs typeface="Lato"/>
                <a:sym typeface="Lato"/>
              </a:rPr>
              <a:t>달팽이 농장</a:t>
            </a:r>
            <a:endParaRPr/>
          </a:p>
        </p:txBody>
      </p:sp>
      <p:sp>
        <p:nvSpPr>
          <p:cNvPr id="379" name="Google Shape;379;p38"/>
          <p:cNvSpPr txBox="1"/>
          <p:nvPr/>
        </p:nvSpPr>
        <p:spPr>
          <a:xfrm>
            <a:off x="734530" y="3867060"/>
            <a:ext cx="3636600" cy="2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ko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4    |</a:t>
            </a:r>
            <a:r>
              <a:rPr b="1" lang="ko" sz="1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ko" sz="1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  </a:t>
            </a:r>
            <a:r>
              <a:rPr lang="ko" sz="1000">
                <a:latin typeface="Lato"/>
                <a:ea typeface="Lato"/>
                <a:cs typeface="Lato"/>
                <a:sym typeface="Lato"/>
              </a:rPr>
              <a:t>달팽이, 파충류, 포유류에 관심이 있는 사람</a:t>
            </a:r>
            <a:endParaRPr sz="10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80" name="Google Shape;38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6750" y="780576"/>
            <a:ext cx="2271750" cy="4038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38548" y="1463600"/>
            <a:ext cx="1886650" cy="125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38"/>
          <p:cNvPicPr preferRelativeResize="0"/>
          <p:nvPr/>
        </p:nvPicPr>
        <p:blipFill rotWithShape="1">
          <a:blip r:embed="rId5">
            <a:alphaModFix/>
          </a:blip>
          <a:srcRect b="22170" l="0" r="0" t="5517"/>
          <a:stretch/>
        </p:blipFill>
        <p:spPr>
          <a:xfrm>
            <a:off x="7138550" y="2817444"/>
            <a:ext cx="1886651" cy="18197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39"/>
          <p:cNvSpPr txBox="1"/>
          <p:nvPr>
            <p:ph type="title"/>
          </p:nvPr>
        </p:nvSpPr>
        <p:spPr>
          <a:xfrm>
            <a:off x="730000" y="1318650"/>
            <a:ext cx="27999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000000"/>
                </a:solidFill>
              </a:rPr>
              <a:t>비전</a:t>
            </a:r>
            <a:endParaRPr/>
          </a:p>
        </p:txBody>
      </p:sp>
      <p:sp>
        <p:nvSpPr>
          <p:cNvPr id="388" name="Google Shape;388;p39"/>
          <p:cNvSpPr txBox="1"/>
          <p:nvPr/>
        </p:nvSpPr>
        <p:spPr>
          <a:xfrm>
            <a:off x="992300" y="2706495"/>
            <a:ext cx="1768800" cy="2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ko" sz="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다양한 소비자층을 목표로 함</a:t>
            </a:r>
            <a:endParaRPr b="1" sz="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89" name="Google Shape;389;p39"/>
          <p:cNvSpPr txBox="1"/>
          <p:nvPr/>
        </p:nvSpPr>
        <p:spPr>
          <a:xfrm>
            <a:off x="722900" y="2931545"/>
            <a:ext cx="2307600" cy="9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ko" sz="4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1</a:t>
            </a:r>
            <a:endParaRPr b="1" sz="4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0" name="Google Shape;390;p39"/>
          <p:cNvSpPr txBox="1"/>
          <p:nvPr/>
        </p:nvSpPr>
        <p:spPr>
          <a:xfrm>
            <a:off x="842600" y="3768550"/>
            <a:ext cx="20682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ko"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다양한 기능,</a:t>
            </a:r>
            <a:endParaRPr b="1" sz="11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ko"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기능에 따라 다양한 가격대의 스마트 사육장 보급</a:t>
            </a:r>
            <a:endParaRPr b="1" sz="11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91" name="Google Shape;391;p39"/>
          <p:cNvCxnSpPr/>
          <p:nvPr/>
        </p:nvCxnSpPr>
        <p:spPr>
          <a:xfrm>
            <a:off x="3224350" y="2706500"/>
            <a:ext cx="0" cy="18321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392" name="Google Shape;392;p39"/>
          <p:cNvSpPr txBox="1"/>
          <p:nvPr/>
        </p:nvSpPr>
        <p:spPr>
          <a:xfrm>
            <a:off x="3687600" y="2706495"/>
            <a:ext cx="1768800" cy="2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다종 호환 가능 스마트 </a:t>
            </a:r>
            <a:r>
              <a:rPr b="1" lang="ko" sz="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사육장</a:t>
            </a:r>
            <a:endParaRPr b="1" sz="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3" name="Google Shape;393;p39"/>
          <p:cNvSpPr txBox="1"/>
          <p:nvPr/>
        </p:nvSpPr>
        <p:spPr>
          <a:xfrm>
            <a:off x="3418200" y="2931545"/>
            <a:ext cx="2307600" cy="9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ko" sz="4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2</a:t>
            </a:r>
            <a:endParaRPr b="1" sz="4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4" name="Google Shape;394;p39"/>
          <p:cNvSpPr txBox="1"/>
          <p:nvPr/>
        </p:nvSpPr>
        <p:spPr>
          <a:xfrm>
            <a:off x="3537900" y="3768550"/>
            <a:ext cx="20682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도마뱀, 거북이, 햄스터 등 </a:t>
            </a:r>
            <a:endParaRPr b="1" sz="11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여러 종과 호환 가능한 </a:t>
            </a:r>
            <a:endParaRPr b="1" sz="11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자동 환경 제어 사육장</a:t>
            </a:r>
            <a:endParaRPr b="1" sz="11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95" name="Google Shape;395;p39"/>
          <p:cNvCxnSpPr/>
          <p:nvPr/>
        </p:nvCxnSpPr>
        <p:spPr>
          <a:xfrm>
            <a:off x="5919650" y="2706500"/>
            <a:ext cx="0" cy="18321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396" name="Google Shape;396;p39"/>
          <p:cNvSpPr txBox="1"/>
          <p:nvPr/>
        </p:nvSpPr>
        <p:spPr>
          <a:xfrm>
            <a:off x="6382900" y="2706495"/>
            <a:ext cx="1768800" cy="2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ko" sz="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스마트 팜 보급형 사육장</a:t>
            </a:r>
            <a:endParaRPr b="1" sz="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7" name="Google Shape;397;p39"/>
          <p:cNvSpPr txBox="1"/>
          <p:nvPr/>
        </p:nvSpPr>
        <p:spPr>
          <a:xfrm>
            <a:off x="6113500" y="2931545"/>
            <a:ext cx="2307600" cy="9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ko" sz="4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3</a:t>
            </a:r>
            <a:endParaRPr b="1" sz="4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8" name="Google Shape;398;p39"/>
          <p:cNvSpPr txBox="1"/>
          <p:nvPr/>
        </p:nvSpPr>
        <p:spPr>
          <a:xfrm>
            <a:off x="6233200" y="3768550"/>
            <a:ext cx="20682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ko"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많은 개체의 관리가 가능한 사육장</a:t>
            </a:r>
            <a:endParaRPr b="1" sz="11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oogle Shape;40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1675" y="3253300"/>
            <a:ext cx="2532573" cy="189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1834699" cy="205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p40"/>
          <p:cNvPicPr preferRelativeResize="0"/>
          <p:nvPr/>
        </p:nvPicPr>
        <p:blipFill rotWithShape="1">
          <a:blip r:embed="rId5">
            <a:alphaModFix/>
          </a:blip>
          <a:srcRect b="27340" l="38479" r="-785" t="21716"/>
          <a:stretch/>
        </p:blipFill>
        <p:spPr>
          <a:xfrm>
            <a:off x="5775" y="1903425"/>
            <a:ext cx="1834700" cy="1500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3403450"/>
            <a:ext cx="1721675" cy="258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p4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913599" y="995550"/>
            <a:ext cx="2322659" cy="2607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p4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897352" y="0"/>
            <a:ext cx="4246645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p4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636274" y="0"/>
            <a:ext cx="2261075" cy="169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p4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469425" y="-69775"/>
            <a:ext cx="1600900" cy="106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p40"/>
          <p:cNvPicPr preferRelativeResize="0"/>
          <p:nvPr/>
        </p:nvPicPr>
        <p:blipFill rotWithShape="1">
          <a:blip r:embed="rId11">
            <a:alphaModFix/>
          </a:blip>
          <a:srcRect b="0" l="0" r="0" t="6620"/>
          <a:stretch/>
        </p:blipFill>
        <p:spPr>
          <a:xfrm>
            <a:off x="1348650" y="900699"/>
            <a:ext cx="1721676" cy="2702226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Google Shape;412;p40"/>
          <p:cNvSpPr txBox="1"/>
          <p:nvPr>
            <p:ph type="ctrTitle"/>
          </p:nvPr>
        </p:nvSpPr>
        <p:spPr>
          <a:xfrm>
            <a:off x="729575" y="1226425"/>
            <a:ext cx="6951000" cy="92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4800">
                <a:solidFill>
                  <a:schemeClr val="lt1"/>
                </a:solidFill>
                <a:highlight>
                  <a:srgbClr val="6AA84F"/>
                </a:highlight>
              </a:rPr>
              <a:t>감사합니다.</a:t>
            </a:r>
            <a:endParaRPr>
              <a:solidFill>
                <a:schemeClr val="lt1"/>
              </a:solidFill>
              <a:highlight>
                <a:srgbClr val="6AA84F"/>
              </a:highlight>
            </a:endParaRPr>
          </a:p>
        </p:txBody>
      </p:sp>
      <p:pic>
        <p:nvPicPr>
          <p:cNvPr id="413" name="Google Shape;413;p40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835525" y="3602927"/>
            <a:ext cx="1372350" cy="154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개요</a:t>
            </a:r>
            <a:endParaRPr/>
          </a:p>
        </p:txBody>
      </p:sp>
      <p:sp>
        <p:nvSpPr>
          <p:cNvPr id="201" name="Google Shape;201;p20"/>
          <p:cNvSpPr txBox="1"/>
          <p:nvPr>
            <p:ph idx="1" type="body"/>
          </p:nvPr>
        </p:nvSpPr>
        <p:spPr>
          <a:xfrm>
            <a:off x="1295325" y="2078875"/>
            <a:ext cx="7122900" cy="132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ko" sz="1400"/>
              <a:t>자동 환경 제어, 데이터 수집</a:t>
            </a:r>
            <a:r>
              <a:rPr lang="ko" sz="1400"/>
              <a:t>이 가능하면서도 저렴한 달팽이 사육장을 만들어 보자.</a:t>
            </a:r>
            <a:endParaRPr sz="1100"/>
          </a:p>
        </p:txBody>
      </p:sp>
      <p:pic>
        <p:nvPicPr>
          <p:cNvPr descr="shutterstock_429987889_edited.jpg" id="202" name="Google Shape;202;p20"/>
          <p:cNvPicPr preferRelativeResize="0"/>
          <p:nvPr/>
        </p:nvPicPr>
        <p:blipFill rotWithShape="1">
          <a:blip r:embed="rId3">
            <a:alphaModFix/>
          </a:blip>
          <a:srcRect b="1381" l="12609" r="6247" t="85988"/>
          <a:stretch/>
        </p:blipFill>
        <p:spPr>
          <a:xfrm>
            <a:off x="0" y="3835670"/>
            <a:ext cx="9144000" cy="13268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0"/>
          <p:cNvPicPr preferRelativeResize="0"/>
          <p:nvPr/>
        </p:nvPicPr>
        <p:blipFill rotWithShape="1">
          <a:blip r:embed="rId4">
            <a:alphaModFix/>
          </a:blip>
          <a:srcRect b="0" l="0" r="0" t="39316"/>
          <a:stretch/>
        </p:blipFill>
        <p:spPr>
          <a:xfrm>
            <a:off x="6550" y="3630800"/>
            <a:ext cx="9134475" cy="1531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34343"/>
        </a:solidFill>
      </p:bgPr>
    </p:bg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1"/>
          <p:cNvSpPr txBox="1"/>
          <p:nvPr>
            <p:ph type="title"/>
          </p:nvPr>
        </p:nvSpPr>
        <p:spPr>
          <a:xfrm>
            <a:off x="729450" y="1322450"/>
            <a:ext cx="7010100" cy="35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프로젝트 목표</a:t>
            </a:r>
            <a:endParaRPr sz="1200"/>
          </a:p>
        </p:txBody>
      </p:sp>
      <p:sp>
        <p:nvSpPr>
          <p:cNvPr id="209" name="Google Shape;209;p21"/>
          <p:cNvSpPr txBox="1"/>
          <p:nvPr>
            <p:ph idx="4294967295" type="body"/>
          </p:nvPr>
        </p:nvSpPr>
        <p:spPr>
          <a:xfrm>
            <a:off x="729450" y="1749350"/>
            <a:ext cx="7458000" cy="262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-"/>
            </a:pPr>
            <a:r>
              <a:rPr lang="ko" sz="3000">
                <a:solidFill>
                  <a:srgbClr val="FFFFFF"/>
                </a:solidFill>
              </a:rPr>
              <a:t>초보 달팽이 집사도 &amp; 새끼 달팽이도 OK!</a:t>
            </a:r>
            <a:endParaRPr sz="3000">
              <a:solidFill>
                <a:srgbClr val="FFFFFF"/>
              </a:solidFill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-"/>
            </a:pPr>
            <a:r>
              <a:rPr lang="ko" sz="3000">
                <a:solidFill>
                  <a:srgbClr val="FFFFFF"/>
                </a:solidFill>
              </a:rPr>
              <a:t>달팽이 사육 환경 데이터 수집</a:t>
            </a:r>
            <a:endParaRPr sz="3000">
              <a:solidFill>
                <a:srgbClr val="FFFFFF"/>
              </a:solidFill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-"/>
            </a:pPr>
            <a:r>
              <a:rPr lang="ko" sz="3000">
                <a:solidFill>
                  <a:srgbClr val="FFFFFF"/>
                </a:solidFill>
              </a:rPr>
              <a:t>저렴한 가격</a:t>
            </a:r>
            <a:endParaRPr sz="3000">
              <a:solidFill>
                <a:srgbClr val="FFFFFF"/>
              </a:solidFill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-"/>
            </a:pPr>
            <a:r>
              <a:rPr lang="ko" sz="3000">
                <a:solidFill>
                  <a:srgbClr val="FFFFFF"/>
                </a:solidFill>
              </a:rPr>
              <a:t>간단한 디자인</a:t>
            </a:r>
            <a:endParaRPr sz="3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2"/>
          <p:cNvSpPr txBox="1"/>
          <p:nvPr>
            <p:ph type="title"/>
          </p:nvPr>
        </p:nvSpPr>
        <p:spPr>
          <a:xfrm>
            <a:off x="729450" y="2056375"/>
            <a:ext cx="5203200" cy="151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ko"/>
              <a:t>시장 파악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3"/>
          <p:cNvSpPr txBox="1"/>
          <p:nvPr>
            <p:ph type="title"/>
          </p:nvPr>
        </p:nvSpPr>
        <p:spPr>
          <a:xfrm>
            <a:off x="730725" y="1318650"/>
            <a:ext cx="38934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시장 동향</a:t>
            </a:r>
            <a:endParaRPr b="0"/>
          </a:p>
        </p:txBody>
      </p:sp>
      <p:pic>
        <p:nvPicPr>
          <p:cNvPr id="220" name="Google Shape;22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8025" y="0"/>
            <a:ext cx="771525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Google Shape;22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6400" y="506300"/>
            <a:ext cx="6430765" cy="4637200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24"/>
          <p:cNvSpPr txBox="1"/>
          <p:nvPr/>
        </p:nvSpPr>
        <p:spPr>
          <a:xfrm>
            <a:off x="0" y="4774200"/>
            <a:ext cx="7337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222222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KB금융지주 경영연구소 ‘2021 한국 반려동물 보고서’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Google Shape;23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0025" y="516500"/>
            <a:ext cx="8292535" cy="4627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25"/>
          <p:cNvSpPr txBox="1"/>
          <p:nvPr/>
        </p:nvSpPr>
        <p:spPr>
          <a:xfrm>
            <a:off x="3548550" y="4789500"/>
            <a:ext cx="5509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1인가구 대상 펫코노미 조사 결과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425" y="1061075"/>
            <a:ext cx="8839199" cy="37481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